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9" r:id="rId28"/>
    <p:sldId id="290" r:id="rId29"/>
    <p:sldId id="291" r:id="rId30"/>
    <p:sldId id="292" r:id="rId31"/>
    <p:sldId id="293" r:id="rId32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91" y="-2371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de-DE" sz="14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de-DE" sz="14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de-DE" sz="14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2EC60C0F-85C1-4E88-83B1-5A84C73F4604}" type="slidenum">
              <a:t>‹#›</a:t>
            </a:fld>
            <a:endParaRPr lang="de-DE" sz="14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60877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x-none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rtl="0" hangingPunct="0">
              <a:buNone/>
              <a:tabLst/>
              <a:defRPr lang="x-none" sz="1400" kern="1200"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endParaRPr lang="x-none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algn="r" rtl="0" hangingPunct="0">
              <a:buNone/>
              <a:tabLst/>
              <a:defRPr lang="x-none" sz="1400" kern="1200"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endParaRPr lang="x-none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lvl="0" rtl="0" hangingPunct="0">
              <a:buNone/>
              <a:tabLst/>
              <a:defRPr lang="x-none" sz="1400" kern="1200"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endParaRPr lang="x-none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lvl="0" algn="r" rtl="0" hangingPunct="0">
              <a:buNone/>
              <a:tabLst/>
              <a:defRPr lang="x-none" sz="1400" kern="1200"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fld id="{9E69EB9E-E548-421B-A0F5-BEC9CE3F1EDC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57162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x-none" sz="2000" b="0" i="0" u="none" strike="noStrike" kern="1200">
        <a:ln>
          <a:noFill/>
        </a:ln>
        <a:latin typeface="Arial" pitchFamily="18"/>
        <a:cs typeface="Tahom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400"/>
          </a:xfrm>
        </p:spPr>
        <p:txBody>
          <a:bodyPr>
            <a:spAutoFit/>
          </a:bodyPr>
          <a:lstStyle/>
          <a:p>
            <a:endParaRPr lang="x-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AD28BE-01D6-4950-B6A1-DB1C3D49A5C1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4186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8A3C98B-67F8-4AD5-A1B9-E9303711787A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4306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953EFB-F989-4757-93A5-A62EC967D658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2082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3B7727C-DB0B-4C96-880E-821B791407F2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3496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3B23126-99C5-403A-A5B0-7E4037147A13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4253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A31D13D-54A6-442A-B9C8-7EAFB64F632B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6385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D0E1D17-9B27-429D-B6A6-B25523E51C6F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9736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2CFD6A-67E0-45E4-A431-869D5743184F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28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1497BD5-E080-4DB0-BE20-EC5F3490C1B6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1661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1D414C9-EB77-45ED-8DA5-30776D4F0DCF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2385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6367D4F-FCC1-4FC0-85C0-93E5748FD1C7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0704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x-none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x-none" sz="28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x-none" sz="24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rtl="0" hangingPunct="0">
              <a:buNone/>
              <a:tabLst/>
              <a:defRPr lang="x-none" sz="1400" kern="1200"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endParaRPr lang="x-none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algn="ctr" rtl="0" hangingPunct="0">
              <a:buNone/>
              <a:tabLst/>
              <a:defRPr lang="x-none" sz="1400" kern="1200"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endParaRPr lang="x-none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algn="r" rtl="0" hangingPunct="0">
              <a:buNone/>
              <a:tabLst/>
              <a:defRPr lang="x-none" sz="1400" kern="1200"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fld id="{3C754DA0-AD81-46B0-B8AA-298254B72CF6}" type="slidenum">
              <a:t>‹#›</a:t>
            </a:fld>
            <a:endParaRPr 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x-none" sz="4400" b="0" i="0" u="none" strike="noStrike" kern="1200">
          <a:ln>
            <a:noFill/>
          </a:ln>
          <a:latin typeface="Arial" pitchFamily="18"/>
          <a:cs typeface="Tahoma" pitchFamily="2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x-none" sz="3200" b="0" i="0" u="none" strike="noStrike" kern="1200">
          <a:ln>
            <a:noFill/>
          </a:ln>
          <a:latin typeface="Arial" pitchFamily="18"/>
          <a:cs typeface="Tahoma" pitchFamily="2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645660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r>
              <a:rPr lang="x-none" sz="4800"/>
              <a:t>Writing Skills – Background</a:t>
            </a:r>
          </a:p>
          <a:p>
            <a:pPr marL="0" lvl="0" indent="0" algn="ctr">
              <a:buNone/>
            </a:pPr>
            <a:r>
              <a:rPr lang="x-none" sz="3600"/>
              <a:t>What is science?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x-none"/>
              <a:t>Darkness and the middle ages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x-none" sz="28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x-none" sz="24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x-none"/>
              <a:t>Ancient knowledge was</a:t>
            </a:r>
          </a:p>
          <a:p>
            <a:pPr lvl="1" rtl="0" hangingPunct="0"/>
            <a:r>
              <a:rPr lang="x-none" sz="2400"/>
              <a:t>Lost</a:t>
            </a:r>
          </a:p>
          <a:p>
            <a:pPr lvl="1" rtl="0" hangingPunct="0"/>
            <a:r>
              <a:rPr lang="x-none" sz="2400"/>
              <a:t>Hidden purposefully</a:t>
            </a:r>
          </a:p>
          <a:p>
            <a:pPr lvl="1" rtl="0" hangingPunct="0"/>
            <a:r>
              <a:rPr lang="x-none" sz="2400"/>
              <a:t>Adapted to the Catholic Church's vision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90440" y="3996000"/>
            <a:ext cx="2617560" cy="3369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x-none"/>
              <a:t>Middle ages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x-none" sz="28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x-none" sz="24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x-none"/>
              <a:t>Translations from Greek into Syrian</a:t>
            </a:r>
          </a:p>
          <a:p>
            <a:pPr lvl="0"/>
            <a:r>
              <a:rPr lang="x-none"/>
              <a:t>Development of Islamic science</a:t>
            </a:r>
          </a:p>
          <a:p>
            <a:pPr lvl="0"/>
            <a:r>
              <a:rPr lang="x-none"/>
              <a:t>Fall of the Byzantine </a:t>
            </a:r>
            <a:r>
              <a:rPr lang="x-none" smtClean="0"/>
              <a:t>empire</a:t>
            </a:r>
            <a:r>
              <a:rPr lang="nl-NL" dirty="0" smtClean="0"/>
              <a:t> (~1000AD)</a:t>
            </a:r>
            <a:endParaRPr lang="x-none"/>
          </a:p>
          <a:p>
            <a:pPr lvl="1" rtl="0" hangingPunct="0"/>
            <a:r>
              <a:rPr lang="x-none" sz="2400"/>
              <a:t>Influx of texts and scholars to Italy and Europe</a:t>
            </a:r>
          </a:p>
          <a:p>
            <a:pPr lvl="1" rtl="0" hangingPunct="0"/>
            <a:r>
              <a:rPr lang="x-none" sz="2400"/>
              <a:t>Retranslation to European languages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40000" y="4912560"/>
            <a:ext cx="1783440" cy="2467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670520" y="4320000"/>
            <a:ext cx="2157480" cy="30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x-none"/>
              <a:t>The rebirth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x-none" sz="28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x-none" sz="24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en-GB" sz="2400" dirty="0"/>
              <a:t>Climate of </a:t>
            </a:r>
            <a:r>
              <a:rPr lang="en-GB" sz="2400" dirty="0" smtClean="0"/>
              <a:t>rediscovery </a:t>
            </a:r>
            <a:r>
              <a:rPr lang="nl-NL" sz="2400" dirty="0"/>
              <a:t>(~1000AD)</a:t>
            </a:r>
            <a:endParaRPr lang="en-GB" sz="2400" dirty="0"/>
          </a:p>
          <a:p>
            <a:pPr lvl="0"/>
            <a:r>
              <a:rPr lang="en-GB" sz="2400" dirty="0"/>
              <a:t>Reduction in </a:t>
            </a:r>
            <a:r>
              <a:rPr lang="en-GB" sz="2400" dirty="0" smtClean="0"/>
              <a:t>Church's </a:t>
            </a:r>
            <a:r>
              <a:rPr lang="en-GB" sz="2400" dirty="0"/>
              <a:t>power</a:t>
            </a:r>
          </a:p>
          <a:p>
            <a:pPr lvl="0"/>
            <a:r>
              <a:rPr lang="en-GB" sz="2400" dirty="0"/>
              <a:t>Rejection of scholastic dogmas</a:t>
            </a:r>
          </a:p>
          <a:p>
            <a:pPr lvl="0"/>
            <a:r>
              <a:rPr lang="en-GB" sz="2400" dirty="0" smtClean="0"/>
              <a:t>Printing </a:t>
            </a:r>
            <a:r>
              <a:rPr lang="en-GB" sz="2400" dirty="0"/>
              <a:t>press </a:t>
            </a:r>
            <a:r>
              <a:rPr lang="en-GB" sz="2400" dirty="0" smtClean="0"/>
              <a:t>invented in </a:t>
            </a:r>
            <a:r>
              <a:rPr lang="en-GB" sz="2400" dirty="0"/>
              <a:t>Northern Europe</a:t>
            </a:r>
          </a:p>
          <a:p>
            <a:pPr lvl="1" rtl="0" hangingPunct="0"/>
            <a:r>
              <a:rPr lang="en-GB" sz="2200" dirty="0"/>
              <a:t>New arguments published that disagree with church </a:t>
            </a:r>
            <a:r>
              <a:rPr lang="en-GB" sz="2200" dirty="0" smtClean="0"/>
              <a:t>dogmas</a:t>
            </a:r>
          </a:p>
          <a:p>
            <a:pPr lvl="1" rtl="0" hangingPunct="0"/>
            <a:r>
              <a:rPr lang="nl-NL" sz="2200" dirty="0" smtClean="0"/>
              <a:t>Open and free philosophical discussion fired up once more</a:t>
            </a:r>
            <a:endParaRPr lang="en-GB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380000" y="296280"/>
            <a:ext cx="2611440" cy="276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x-none"/>
              <a:t>Empiricism and phenomenology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x-none" sz="28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x-none" sz="24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9pPr>
          </a:lstStyle>
          <a:p>
            <a:r>
              <a:rPr lang="en-GB" sz="2400" dirty="0"/>
              <a:t>Copernicus formulates the first heliocentric model </a:t>
            </a:r>
            <a:r>
              <a:rPr lang="en-GB" sz="2400" dirty="0" smtClean="0"/>
              <a:t>(~1500)</a:t>
            </a:r>
            <a:endParaRPr lang="en-GB" sz="2400" dirty="0"/>
          </a:p>
          <a:p>
            <a:pPr lvl="0"/>
            <a:r>
              <a:rPr lang="en-GB" sz="2400" dirty="0" smtClean="0"/>
              <a:t>Galileo is </a:t>
            </a:r>
            <a:r>
              <a:rPr lang="en-GB" sz="2400" dirty="0"/>
              <a:t>one of the first users of mathematics to motivate his models</a:t>
            </a:r>
          </a:p>
          <a:p>
            <a:pPr lvl="1" rtl="0" hangingPunct="0"/>
            <a:r>
              <a:rPr lang="en-GB" sz="2200" dirty="0"/>
              <a:t>He also insults heavily Pope Urban VIII (note: this is proven bad for the health)</a:t>
            </a:r>
          </a:p>
          <a:p>
            <a:pPr lvl="0"/>
            <a:r>
              <a:rPr lang="x-none" smtClean="0"/>
              <a:t>Descartes </a:t>
            </a:r>
            <a:r>
              <a:rPr lang="x-none"/>
              <a:t>and </a:t>
            </a:r>
            <a:r>
              <a:rPr lang="x-none" smtClean="0"/>
              <a:t>Bacon</a:t>
            </a:r>
            <a:endParaRPr lang="nl-NL" dirty="0" smtClean="0"/>
          </a:p>
          <a:p>
            <a:pPr lvl="1"/>
            <a:r>
              <a:rPr lang="nl-NL" sz="2000" dirty="0" smtClean="0"/>
              <a:t>N</a:t>
            </a:r>
            <a:r>
              <a:rPr lang="x-none" sz="2000" smtClean="0"/>
              <a:t>on-Aristotelian </a:t>
            </a:r>
            <a:r>
              <a:rPr lang="x-none" sz="2000"/>
              <a:t>science</a:t>
            </a:r>
          </a:p>
          <a:p>
            <a:pPr lvl="1" rtl="0" hangingPunct="0"/>
            <a:r>
              <a:rPr lang="x-none" sz="2000"/>
              <a:t>Experiment over contemplation</a:t>
            </a:r>
          </a:p>
          <a:p>
            <a:pPr lvl="1" rtl="0" hangingPunct="0"/>
            <a:r>
              <a:rPr lang="x-none" sz="2000" smtClean="0"/>
              <a:t>Mathematics </a:t>
            </a:r>
            <a:r>
              <a:rPr lang="x-none" sz="2000"/>
              <a:t>to study and model nature</a:t>
            </a:r>
          </a:p>
          <a:p>
            <a:pPr lvl="1" rtl="0" hangingPunct="0"/>
            <a:r>
              <a:rPr lang="x-none" sz="2000" smtClean="0"/>
              <a:t>Study </a:t>
            </a:r>
            <a:r>
              <a:rPr lang="x-none" sz="2000"/>
              <a:t>the mechanisms of nature, do not </a:t>
            </a:r>
            <a:r>
              <a:rPr lang="nl-NL" sz="2000" dirty="0" smtClean="0"/>
              <a:t/>
            </a:r>
            <a:br>
              <a:rPr lang="nl-NL" sz="2000" dirty="0" smtClean="0"/>
            </a:br>
            <a:r>
              <a:rPr lang="x-none" sz="2000" smtClean="0"/>
              <a:t>rely </a:t>
            </a:r>
            <a:r>
              <a:rPr lang="x-none" sz="2000"/>
              <a:t>on hidden metaphysical causes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20432" y="4067869"/>
            <a:ext cx="3719160" cy="298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x-none"/>
              <a:t>Empiricism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x-none" sz="28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x-none" sz="24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x-none"/>
              <a:t>Development of new type of natural science</a:t>
            </a:r>
          </a:p>
          <a:p>
            <a:pPr lvl="1" rtl="0" hangingPunct="0"/>
            <a:r>
              <a:rPr lang="x-none"/>
              <a:t>Mathematical</a:t>
            </a:r>
          </a:p>
          <a:p>
            <a:pPr lvl="1" rtl="0" hangingPunct="0"/>
            <a:r>
              <a:rPr lang="x-none"/>
              <a:t>Methodically experimental</a:t>
            </a:r>
          </a:p>
          <a:p>
            <a:pPr lvl="1" rtl="0" hangingPunct="0"/>
            <a:r>
              <a:rPr lang="x-none"/>
              <a:t>Deliberately innovative</a:t>
            </a:r>
          </a:p>
          <a:p>
            <a:pPr lvl="1" rtl="0" hangingPunct="0"/>
            <a:r>
              <a:rPr lang="x-none"/>
              <a:t>Newtonian physics</a:t>
            </a:r>
          </a:p>
          <a:p>
            <a:pPr lvl="2" rtl="0" hangingPunct="0"/>
            <a:r>
              <a:rPr lang="x-none"/>
              <a:t>Leibniz actually invented the current notation</a:t>
            </a:r>
          </a:p>
          <a:p>
            <a:pPr lvl="2" rtl="0" hangingPunct="0"/>
            <a:r>
              <a:rPr lang="x-none"/>
              <a:t>Was labeled as an impostor</a:t>
            </a:r>
          </a:p>
          <a:p>
            <a:pPr lvl="2" rtl="0" hangingPunct="0"/>
            <a:r>
              <a:rPr lang="x-none"/>
              <a:t>Newton may have been kind of an ass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20000" y="2340000"/>
            <a:ext cx="3591720" cy="20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518960" y="5399280"/>
            <a:ext cx="2381039" cy="198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x-none"/>
              <a:t>Empiricism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x-none" sz="28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x-none" sz="24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en-GB" dirty="0"/>
              <a:t>Rapid scientific advance</a:t>
            </a:r>
          </a:p>
          <a:p>
            <a:pPr lvl="0"/>
            <a:r>
              <a:rPr lang="en-GB" dirty="0"/>
              <a:t>Science is truly born now</a:t>
            </a:r>
          </a:p>
          <a:p>
            <a:pPr lvl="1" rtl="0" hangingPunct="0"/>
            <a:r>
              <a:rPr lang="en-GB" dirty="0"/>
              <a:t>It even has its own name</a:t>
            </a:r>
          </a:p>
          <a:p>
            <a:pPr lvl="1" rtl="0" hangingPunct="0"/>
            <a:r>
              <a:rPr lang="en-GB" dirty="0"/>
              <a:t>Before it was simply referred to as </a:t>
            </a:r>
            <a:r>
              <a:rPr lang="en-GB" sz="2400" i="1" dirty="0"/>
              <a:t>philosophy</a:t>
            </a:r>
          </a:p>
          <a:p>
            <a:pPr lvl="0"/>
            <a:r>
              <a:rPr lang="en-GB" i="1" dirty="0"/>
              <a:t>Science</a:t>
            </a:r>
            <a:r>
              <a:rPr lang="en-GB" dirty="0"/>
              <a:t> now refers to</a:t>
            </a:r>
          </a:p>
          <a:p>
            <a:pPr lvl="1" rtl="0" hangingPunct="0"/>
            <a:r>
              <a:rPr lang="en-GB" sz="2400" dirty="0"/>
              <a:t>Pursuit of knowledge of nature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x-none"/>
              <a:t>Scientific method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x-none" sz="28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x-none" sz="24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en-GB" dirty="0"/>
              <a:t>Herschel and </a:t>
            </a:r>
            <a:r>
              <a:rPr lang="en-GB" dirty="0" err="1" smtClean="0"/>
              <a:t>Whewell</a:t>
            </a:r>
            <a:r>
              <a:rPr lang="en-GB" dirty="0" smtClean="0"/>
              <a:t> (~1700)</a:t>
            </a:r>
            <a:endParaRPr lang="en-GB" dirty="0"/>
          </a:p>
          <a:p>
            <a:pPr lvl="1" rtl="0" hangingPunct="0"/>
            <a:r>
              <a:rPr lang="en-GB" dirty="0"/>
              <a:t>Systematized methodology</a:t>
            </a:r>
          </a:p>
          <a:p>
            <a:pPr lvl="1" rtl="0" hangingPunct="0"/>
            <a:r>
              <a:rPr lang="en-GB" dirty="0"/>
              <a:t>Coined the term </a:t>
            </a:r>
            <a:r>
              <a:rPr lang="en-GB" sz="2400" i="1" dirty="0"/>
              <a:t>scientist</a:t>
            </a:r>
          </a:p>
          <a:p>
            <a:pPr lvl="0"/>
            <a:r>
              <a:rPr lang="en-GB" dirty="0"/>
              <a:t>Applying science becomes almost mainstream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00000" y="4500000"/>
            <a:ext cx="4762079" cy="29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x-none"/>
              <a:t>Scientific method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x-none" sz="28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x-none" sz="24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x-none" sz="2800"/>
              <a:t>Under the scientific method</a:t>
            </a:r>
          </a:p>
          <a:p>
            <a:pPr lvl="1" rtl="0" hangingPunct="0"/>
            <a:r>
              <a:rPr lang="x-none" sz="2400"/>
              <a:t>Darwin's theory of natural </a:t>
            </a:r>
            <a:r>
              <a:rPr lang="x-none" sz="2400" smtClean="0"/>
              <a:t>selection</a:t>
            </a:r>
            <a:r>
              <a:rPr lang="nl-NL" sz="2400" dirty="0" smtClean="0"/>
              <a:t> (~1800)</a:t>
            </a:r>
            <a:endParaRPr lang="x-none" sz="2400"/>
          </a:p>
          <a:p>
            <a:pPr lvl="1" rtl="0" hangingPunct="0"/>
            <a:r>
              <a:rPr lang="x-none" sz="2400"/>
              <a:t>Dalton's theory of atoms</a:t>
            </a:r>
          </a:p>
          <a:p>
            <a:pPr lvl="1" rtl="0" hangingPunct="0"/>
            <a:r>
              <a:rPr lang="x-none" sz="2400"/>
              <a:t>Laws of thermodynamics and electromagnetic theory</a:t>
            </a:r>
          </a:p>
          <a:p>
            <a:pPr lvl="2" rtl="0" hangingPunct="0"/>
            <a:r>
              <a:rPr lang="x-none" sz="2000"/>
              <a:t>Challenge the Newtonian framework</a:t>
            </a:r>
          </a:p>
          <a:p>
            <a:pPr lvl="1" rtl="0" hangingPunct="0"/>
            <a:r>
              <a:rPr lang="x-none" sz="2400"/>
              <a:t>Einstein's theory of </a:t>
            </a:r>
            <a:r>
              <a:rPr lang="x-none" sz="2400" smtClean="0"/>
              <a:t>Relativity</a:t>
            </a:r>
            <a:r>
              <a:rPr lang="nl-NL" sz="2400" dirty="0" smtClean="0"/>
              <a:t> (~1900)</a:t>
            </a:r>
            <a:endParaRPr lang="x-none" sz="2400"/>
          </a:p>
          <a:p>
            <a:pPr lvl="2" rtl="0" hangingPunct="0"/>
            <a:r>
              <a:rPr lang="x-none" sz="2000"/>
              <a:t>Overrides Newtonian physics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0" y="3960000"/>
            <a:ext cx="1980000" cy="34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860000" y="5760000"/>
            <a:ext cx="2793240" cy="173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700000" y="5760000"/>
            <a:ext cx="198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645660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r>
              <a:rPr lang="x-none"/>
              <a:t>Mechanisms of modern science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x-none"/>
              <a:t>Scientific assumptions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x-none" sz="28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x-none" sz="24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x-none"/>
              <a:t>Basic assumptions</a:t>
            </a:r>
          </a:p>
          <a:p>
            <a:pPr lvl="1" rtl="0" hangingPunct="0"/>
            <a:r>
              <a:rPr lang="x-none"/>
              <a:t>Objective reality shared by rational observers</a:t>
            </a:r>
          </a:p>
          <a:p>
            <a:pPr lvl="1" rtl="0" hangingPunct="0"/>
            <a:r>
              <a:rPr lang="x-none"/>
              <a:t>Objective reality is governed by laws</a:t>
            </a:r>
          </a:p>
          <a:p>
            <a:pPr lvl="1" rtl="0" hangingPunct="0"/>
            <a:r>
              <a:rPr lang="x-none"/>
              <a:t>Laws are observable </a:t>
            </a:r>
            <a:r>
              <a:rPr lang="x-none" smtClean="0"/>
              <a:t>somehow</a:t>
            </a:r>
            <a:endParaRPr lang="nl-NL" dirty="0"/>
          </a:p>
          <a:p>
            <a:pPr lvl="2" rtl="0" hangingPunct="0"/>
            <a:r>
              <a:rPr lang="nl-NL" dirty="0" smtClean="0"/>
              <a:t>Not easily, think </a:t>
            </a:r>
            <a:r>
              <a:rPr lang="nl-NL" i="1" dirty="0" smtClean="0"/>
              <a:t>LHC</a:t>
            </a:r>
            <a:endParaRPr lang="x-none" i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x-none"/>
              <a:t>Agenda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x-none" sz="28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x-none" sz="24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x-none"/>
              <a:t>From darkness to science: a brief history</a:t>
            </a:r>
          </a:p>
          <a:p>
            <a:pPr lvl="0"/>
            <a:r>
              <a:rPr lang="x-none"/>
              <a:t>Mechanisms of modern science</a:t>
            </a:r>
          </a:p>
          <a:p>
            <a:pPr lvl="0"/>
            <a:r>
              <a:rPr lang="x-none"/>
              <a:t>Contemporary academic research</a:t>
            </a:r>
          </a:p>
          <a:p>
            <a:pPr lvl="0"/>
            <a:r>
              <a:rPr lang="x-none"/>
              <a:t>Effect on your writing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0000" y="3960000"/>
            <a:ext cx="180720" cy="4334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88000" y="5220000"/>
            <a:ext cx="4004279" cy="219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84000" y="4140000"/>
            <a:ext cx="2857320" cy="285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042760" y="3024000"/>
            <a:ext cx="1785240" cy="2289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x-none"/>
              <a:t>Empiricism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x-none" sz="28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x-none" sz="24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x-none"/>
              <a:t>General theories are formulated</a:t>
            </a:r>
          </a:p>
          <a:p>
            <a:pPr lvl="1" rtl="0" hangingPunct="0"/>
            <a:r>
              <a:rPr lang="x-none"/>
              <a:t>From intuition and limited </a:t>
            </a:r>
            <a:r>
              <a:rPr lang="x-none" smtClean="0"/>
              <a:t>observations</a:t>
            </a:r>
            <a:endParaRPr lang="nl-NL" dirty="0" smtClean="0"/>
          </a:p>
          <a:p>
            <a:pPr lvl="1" rtl="0" hangingPunct="0"/>
            <a:r>
              <a:rPr lang="nl-NL" dirty="0" smtClean="0"/>
              <a:t>The starting point of science is not scientific</a:t>
            </a:r>
            <a:endParaRPr lang="x-none"/>
          </a:p>
          <a:p>
            <a:pPr lvl="0"/>
            <a:r>
              <a:rPr lang="x-none" smtClean="0"/>
              <a:t>Laws </a:t>
            </a:r>
            <a:r>
              <a:rPr lang="x-none"/>
              <a:t>of nature are observed and experimented with</a:t>
            </a:r>
          </a:p>
          <a:p>
            <a:pPr lvl="1" rtl="0" hangingPunct="0"/>
            <a:r>
              <a:rPr lang="x-none"/>
              <a:t>To test the validity of those theories</a:t>
            </a:r>
          </a:p>
          <a:p>
            <a:pPr lvl="0"/>
            <a:r>
              <a:rPr lang="x-none"/>
              <a:t>General theories are </a:t>
            </a:r>
            <a:r>
              <a:rPr lang="x-none" smtClean="0"/>
              <a:t>confirmed</a:t>
            </a:r>
            <a:endParaRPr lang="nl-NL" dirty="0" smtClean="0"/>
          </a:p>
          <a:p>
            <a:pPr lvl="1"/>
            <a:r>
              <a:rPr lang="nl-NL" dirty="0" smtClean="0"/>
              <a:t>Occasionally abandoned as wrong</a:t>
            </a:r>
            <a:endParaRPr lang="x-none"/>
          </a:p>
          <a:p>
            <a:pPr lvl="1" rtl="0" hangingPunct="0"/>
            <a:r>
              <a:rPr lang="nl-NL" dirty="0"/>
              <a:t>M</a:t>
            </a:r>
            <a:r>
              <a:rPr lang="x-none" smtClean="0"/>
              <a:t>ore </a:t>
            </a:r>
            <a:r>
              <a:rPr lang="x-none"/>
              <a:t>often, </a:t>
            </a:r>
            <a:r>
              <a:rPr lang="nl-NL" dirty="0" smtClean="0"/>
              <a:t>just </a:t>
            </a:r>
            <a:r>
              <a:rPr lang="x-none" smtClean="0"/>
              <a:t>updated</a:t>
            </a:r>
            <a:endParaRPr lang="x-non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x-none"/>
              <a:t>Scientific method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x-none" sz="28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x-none" sz="24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x-none"/>
              <a:t>Formulate a question</a:t>
            </a:r>
          </a:p>
          <a:p>
            <a:pPr lvl="1" rtl="0" hangingPunct="0"/>
            <a:r>
              <a:rPr lang="x-none"/>
              <a:t>"Why is the sky blue?", "Does sound travel faster in air than in water?", ...</a:t>
            </a:r>
          </a:p>
          <a:p>
            <a:pPr lvl="1" rtl="0" hangingPunct="0"/>
            <a:r>
              <a:rPr lang="x-none"/>
              <a:t>Looking up and evaluating previous evidence from other scientists</a:t>
            </a:r>
          </a:p>
          <a:p>
            <a:pPr lvl="1" rtl="0" hangingPunct="0"/>
            <a:r>
              <a:rPr lang="x-none"/>
              <a:t>Considering one's own experience</a:t>
            </a:r>
          </a:p>
          <a:p>
            <a:pPr lvl="1" rtl="0" hangingPunct="0"/>
            <a:r>
              <a:rPr lang="x-none"/>
              <a:t>Determining a good question can be very difficult and affects the final outcome of the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x-none" smtClean="0"/>
              <a:t>investigation</a:t>
            </a:r>
            <a:endParaRPr lang="x-non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59858" y="5508029"/>
            <a:ext cx="180000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x-none"/>
              <a:t>Scientific method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x-none" sz="28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x-none" sz="24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x-none"/>
              <a:t>Hypothesis</a:t>
            </a:r>
          </a:p>
          <a:p>
            <a:pPr lvl="1" rtl="0" hangingPunct="0"/>
            <a:r>
              <a:rPr lang="nl-NL" dirty="0" smtClean="0"/>
              <a:t>“D</a:t>
            </a:r>
            <a:r>
              <a:rPr lang="x-none" smtClean="0"/>
              <a:t>rug </a:t>
            </a:r>
            <a:r>
              <a:rPr lang="nl-NL" dirty="0" smtClean="0"/>
              <a:t>X </a:t>
            </a:r>
            <a:r>
              <a:rPr lang="x-none" smtClean="0"/>
              <a:t>cures illness</a:t>
            </a:r>
            <a:r>
              <a:rPr lang="nl-NL" dirty="0" smtClean="0"/>
              <a:t> Y”</a:t>
            </a:r>
            <a:endParaRPr lang="x-none"/>
          </a:p>
          <a:p>
            <a:pPr lvl="1" rtl="0" hangingPunct="0"/>
            <a:r>
              <a:rPr lang="x-none"/>
              <a:t>A conjecture that may explain the observed behavior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60000" y="4932000"/>
            <a:ext cx="3780360" cy="2649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x-none"/>
              <a:t>Scientific method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x-none" sz="28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x-none" sz="24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x-none"/>
              <a:t>Prediction</a:t>
            </a:r>
          </a:p>
          <a:p>
            <a:pPr lvl="1" rtl="0" hangingPunct="0"/>
            <a:r>
              <a:rPr lang="nl-NL" dirty="0" smtClean="0"/>
              <a:t>“</a:t>
            </a:r>
            <a:r>
              <a:rPr lang="x-none" smtClean="0"/>
              <a:t>Running </a:t>
            </a:r>
            <a:r>
              <a:rPr lang="x-none"/>
              <a:t>this AI algorithm will make the agent </a:t>
            </a:r>
            <a:r>
              <a:rPr lang="x-none" smtClean="0"/>
              <a:t>survive</a:t>
            </a:r>
            <a:r>
              <a:rPr lang="nl-NL" dirty="0" smtClean="0"/>
              <a:t>”</a:t>
            </a:r>
            <a:endParaRPr lang="x-none"/>
          </a:p>
          <a:p>
            <a:pPr lvl="1" rtl="0" hangingPunct="0"/>
            <a:r>
              <a:rPr lang="x-none"/>
              <a:t>Determining the logical consequences of the hypothesis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r="18310"/>
          <a:stretch>
            <a:fillRect/>
          </a:stretch>
        </p:blipFill>
        <p:spPr>
          <a:xfrm>
            <a:off x="3534480" y="5580000"/>
            <a:ext cx="2880000" cy="990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x-none"/>
              <a:t>Scientific method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x-none" sz="28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x-none" sz="24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en-GB" sz="2400" dirty="0"/>
              <a:t>Test</a:t>
            </a:r>
          </a:p>
          <a:p>
            <a:pPr lvl="1" rtl="0" hangingPunct="0"/>
            <a:r>
              <a:rPr lang="en-GB" sz="2200" dirty="0"/>
              <a:t>Check if the real world behaves as predicted by the hypothesis.</a:t>
            </a:r>
          </a:p>
          <a:p>
            <a:pPr lvl="1" rtl="0" hangingPunct="0"/>
            <a:r>
              <a:rPr lang="en-GB" sz="2200" dirty="0"/>
              <a:t>Conduct experiments.</a:t>
            </a:r>
          </a:p>
          <a:p>
            <a:pPr lvl="1" rtl="0" hangingPunct="0"/>
            <a:r>
              <a:rPr lang="en-GB" sz="2200" dirty="0"/>
              <a:t>Agreement does not assure that the hypothesis is true; future experiments may reveal problems.</a:t>
            </a:r>
          </a:p>
          <a:p>
            <a:pPr lvl="1" rtl="0" hangingPunct="0"/>
            <a:r>
              <a:rPr lang="en-GB" sz="2200" dirty="0"/>
              <a:t>Secondary hypotheses </a:t>
            </a:r>
            <a:r>
              <a:rPr lang="en-GB" sz="2200" dirty="0" smtClean="0"/>
              <a:t>are usually unspecified (test </a:t>
            </a:r>
            <a:r>
              <a:rPr lang="en-GB" sz="2200" dirty="0"/>
              <a:t>equipment is working </a:t>
            </a:r>
            <a:r>
              <a:rPr lang="en-GB" sz="2200" dirty="0" smtClean="0"/>
              <a:t>properly</a:t>
            </a:r>
            <a:r>
              <a:rPr lang="en-GB" sz="2200" dirty="0"/>
              <a:t>, bug-free code, etc.)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0000" y="5009760"/>
            <a:ext cx="2857320" cy="2190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x-none"/>
              <a:t>Scientific method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x-none" sz="28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x-none" sz="24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en-GB" dirty="0" smtClean="0"/>
              <a:t>Analysis of resulting data</a:t>
            </a:r>
            <a:endParaRPr lang="en-GB" dirty="0"/>
          </a:p>
          <a:p>
            <a:pPr lvl="1" rtl="0" hangingPunct="0"/>
            <a:r>
              <a:rPr lang="en-GB" sz="2400" dirty="0" smtClean="0"/>
              <a:t>“In </a:t>
            </a:r>
            <a:r>
              <a:rPr lang="en-GB" sz="2400" dirty="0"/>
              <a:t>all 150 </a:t>
            </a:r>
            <a:r>
              <a:rPr lang="en-GB" sz="2400" dirty="0" smtClean="0"/>
              <a:t>test subjects, </a:t>
            </a:r>
            <a:r>
              <a:rPr lang="en-GB" sz="2400" dirty="0"/>
              <a:t>the chemical reaction occurred as </a:t>
            </a:r>
            <a:r>
              <a:rPr lang="en-GB" sz="2400" dirty="0" smtClean="0"/>
              <a:t>predicted”</a:t>
            </a:r>
            <a:endParaRPr lang="en-GB" sz="2400" dirty="0"/>
          </a:p>
          <a:p>
            <a:pPr lvl="1" rtl="0" hangingPunct="0"/>
            <a:r>
              <a:rPr lang="en-GB" sz="2400" dirty="0" smtClean="0"/>
              <a:t>“Hmmm</a:t>
            </a:r>
            <a:r>
              <a:rPr lang="en-GB" sz="2400" dirty="0"/>
              <a:t>, the </a:t>
            </a:r>
            <a:r>
              <a:rPr lang="en-GB" sz="2400" dirty="0" smtClean="0"/>
              <a:t>histograms </a:t>
            </a:r>
            <a:r>
              <a:rPr lang="en-GB" sz="2400" dirty="0"/>
              <a:t>look all wrong</a:t>
            </a:r>
            <a:r>
              <a:rPr lang="en-GB" sz="2400" dirty="0" smtClean="0"/>
              <a:t>...”</a:t>
            </a:r>
            <a:endParaRPr lang="en-GB" sz="2400" dirty="0"/>
          </a:p>
          <a:p>
            <a:pPr lvl="1" rtl="0" hangingPunct="0"/>
            <a:r>
              <a:rPr lang="en-GB" sz="2400" dirty="0"/>
              <a:t>Decide what to do next based on current results.</a:t>
            </a:r>
          </a:p>
          <a:p>
            <a:pPr lvl="1" rtl="0" hangingPunct="0"/>
            <a:r>
              <a:rPr lang="en-GB" sz="2400" dirty="0"/>
              <a:t>In case of failure</a:t>
            </a:r>
          </a:p>
          <a:p>
            <a:pPr lvl="2" rtl="0" hangingPunct="0"/>
            <a:r>
              <a:rPr lang="en-GB" sz="2000" dirty="0"/>
              <a:t>Find the wrong hypothesis</a:t>
            </a:r>
          </a:p>
          <a:p>
            <a:pPr lvl="2" rtl="0" hangingPunct="0"/>
            <a:r>
              <a:rPr lang="en-GB" sz="2000" dirty="0"/>
              <a:t>Test again</a:t>
            </a:r>
          </a:p>
          <a:p>
            <a:pPr lvl="1" rtl="0" hangingPunct="0"/>
            <a:r>
              <a:rPr lang="en-GB" sz="2400" dirty="0"/>
              <a:t>In case of success</a:t>
            </a:r>
          </a:p>
          <a:p>
            <a:pPr lvl="2" rtl="0" hangingPunct="0"/>
            <a:r>
              <a:rPr lang="en-GB" sz="2000" dirty="0"/>
              <a:t>Increase accuracy</a:t>
            </a:r>
          </a:p>
          <a:p>
            <a:pPr lvl="2" rtl="0" hangingPunct="0"/>
            <a:r>
              <a:rPr lang="en-GB" sz="2000" dirty="0"/>
              <a:t>Find new question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20000" y="4716000"/>
            <a:ext cx="4741920" cy="2829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x-none"/>
              <a:t>Scientific method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x-none" sz="28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x-none" sz="24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x-none"/>
              <a:t>Auxiliary properties</a:t>
            </a:r>
          </a:p>
          <a:p>
            <a:pPr lvl="1" rtl="0" hangingPunct="0"/>
            <a:r>
              <a:rPr lang="x-none"/>
              <a:t>Replication</a:t>
            </a:r>
          </a:p>
          <a:p>
            <a:pPr lvl="2" rtl="0" hangingPunct="0"/>
            <a:r>
              <a:rPr lang="x-none"/>
              <a:t>Reliability</a:t>
            </a:r>
          </a:p>
          <a:p>
            <a:pPr lvl="2" rtl="0" hangingPunct="0"/>
            <a:r>
              <a:rPr lang="x-none"/>
              <a:t>Use by others</a:t>
            </a:r>
          </a:p>
          <a:p>
            <a:pPr lvl="1" rtl="0" hangingPunct="0"/>
            <a:r>
              <a:rPr lang="x-none"/>
              <a:t>External review</a:t>
            </a:r>
          </a:p>
          <a:p>
            <a:pPr lvl="2" rtl="0" hangingPunct="0"/>
            <a:r>
              <a:rPr lang="x-none"/>
              <a:t>Evaluation by other experts</a:t>
            </a:r>
          </a:p>
          <a:p>
            <a:pPr lvl="2" rtl="0" hangingPunct="0"/>
            <a:r>
              <a:rPr lang="x-none"/>
              <a:t>Anonymous and unbiased </a:t>
            </a:r>
            <a:r>
              <a:rPr lang="x-none" smtClean="0"/>
              <a:t>opinions</a:t>
            </a:r>
            <a:endParaRPr lang="nl-NL" dirty="0" smtClean="0"/>
          </a:p>
          <a:p>
            <a:pPr lvl="2" rtl="0" hangingPunct="0"/>
            <a:r>
              <a:rPr lang="nl-NL" dirty="0" smtClean="0"/>
              <a:t>Validation of secondary hypotheses</a:t>
            </a:r>
            <a:endParaRPr lang="x-none"/>
          </a:p>
          <a:p>
            <a:pPr lvl="1" rtl="0" hangingPunct="0"/>
            <a:r>
              <a:rPr lang="x-none"/>
              <a:t>Data</a:t>
            </a:r>
          </a:p>
          <a:p>
            <a:pPr lvl="2" rtl="0" hangingPunct="0"/>
            <a:r>
              <a:rPr lang="x-none"/>
              <a:t>Precise recording and sharing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948000" y="1470239"/>
            <a:ext cx="2847600" cy="5333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645660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r>
              <a:rPr lang="x-none"/>
              <a:t>Impact on your writing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x-none"/>
              <a:t>Writing with rigor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094000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x-none" sz="28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x-none" sz="24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x-none"/>
              <a:t>Formulate and write a hypothesis</a:t>
            </a:r>
          </a:p>
          <a:p>
            <a:pPr lvl="0"/>
            <a:r>
              <a:rPr lang="x-none"/>
              <a:t>Gather data on it	</a:t>
            </a:r>
          </a:p>
          <a:p>
            <a:pPr lvl="1" rtl="0" hangingPunct="0"/>
            <a:r>
              <a:rPr lang="x-none"/>
              <a:t>Requires intuition</a:t>
            </a:r>
          </a:p>
          <a:p>
            <a:pPr lvl="1" rtl="0" hangingPunct="0"/>
            <a:r>
              <a:rPr lang="x-none"/>
              <a:t>And repeated experiments</a:t>
            </a:r>
          </a:p>
          <a:p>
            <a:pPr lvl="0"/>
            <a:r>
              <a:rPr lang="x-none"/>
              <a:t>Explain your data</a:t>
            </a:r>
          </a:p>
          <a:p>
            <a:pPr lvl="1" rtl="0" hangingPunct="0"/>
            <a:r>
              <a:rPr lang="x-none"/>
              <a:t>How you got it</a:t>
            </a:r>
          </a:p>
          <a:p>
            <a:pPr lvl="1" rtl="0" hangingPunct="0"/>
            <a:r>
              <a:rPr lang="x-none"/>
              <a:t>What is shows</a:t>
            </a:r>
          </a:p>
          <a:p>
            <a:pPr lvl="0"/>
            <a:r>
              <a:rPr lang="x-none"/>
              <a:t>Draw your conclusions</a:t>
            </a:r>
          </a:p>
          <a:p>
            <a:pPr lvl="1" rtl="0" hangingPunct="0"/>
            <a:r>
              <a:rPr lang="x-none"/>
              <a:t>General theory that explains your results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x-none"/>
              <a:t>Working with rigor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x-none" sz="28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x-none" sz="24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x-none"/>
              <a:t>Does it really stop at writing?</a:t>
            </a:r>
          </a:p>
          <a:p>
            <a:pPr lvl="0"/>
            <a:r>
              <a:rPr lang="x-none"/>
              <a:t>The scientific method can be applied to anything</a:t>
            </a:r>
          </a:p>
          <a:p>
            <a:pPr lvl="1" rtl="0" hangingPunct="0"/>
            <a:r>
              <a:rPr lang="x-none"/>
              <a:t>Complex</a:t>
            </a:r>
          </a:p>
          <a:p>
            <a:pPr lvl="1" rtl="0" hangingPunct="0"/>
            <a:r>
              <a:rPr lang="x-none"/>
              <a:t>New</a:t>
            </a:r>
          </a:p>
          <a:p>
            <a:pPr lvl="1" rtl="0" hangingPunct="0"/>
            <a:r>
              <a:rPr lang="x-none"/>
              <a:t>Unknown</a:t>
            </a:r>
          </a:p>
          <a:p>
            <a:pPr lvl="1" rtl="0" hangingPunct="0"/>
            <a:r>
              <a:rPr lang="x-none" i="1"/>
              <a:t>Shared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645660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r>
              <a:rPr lang="x-none"/>
              <a:t>A brief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506360" y="4275360"/>
            <a:ext cx="2285640" cy="3104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x-none"/>
              <a:t>Assignments for next week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x-none" sz="28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x-none" sz="24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x-none"/>
              <a:t>Start writing the introduction of your literature review</a:t>
            </a:r>
          </a:p>
          <a:p>
            <a:pPr lvl="1" rtl="0" hangingPunct="0"/>
            <a:r>
              <a:rPr lang="x-none" smtClean="0"/>
              <a:t>Description </a:t>
            </a:r>
            <a:r>
              <a:rPr lang="x-none"/>
              <a:t>of </a:t>
            </a:r>
            <a:r>
              <a:rPr lang="nl-NL" dirty="0" smtClean="0"/>
              <a:t>the </a:t>
            </a:r>
            <a:r>
              <a:rPr lang="x-none" smtClean="0"/>
              <a:t>technique</a:t>
            </a:r>
            <a:r>
              <a:rPr lang="nl-NL" dirty="0" smtClean="0"/>
              <a:t> you will build</a:t>
            </a:r>
            <a:endParaRPr lang="x-none"/>
          </a:p>
          <a:p>
            <a:pPr lvl="1" rtl="0" hangingPunct="0"/>
            <a:r>
              <a:rPr lang="x-none"/>
              <a:t>Description of the </a:t>
            </a:r>
            <a:r>
              <a:rPr lang="x-none" smtClean="0"/>
              <a:t>settin</a:t>
            </a:r>
            <a:r>
              <a:rPr lang="nl-NL" dirty="0" smtClean="0"/>
              <a:t>g of your experiment</a:t>
            </a:r>
            <a:endParaRPr lang="x-non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645660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r>
              <a:rPr lang="x-none"/>
              <a:t>That's it!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x-none"/>
              <a:t>Knowledge before science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6320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x-none" sz="28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x-none" sz="24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en-GB" dirty="0"/>
              <a:t>No distinction, from the reasonable to the </a:t>
            </a:r>
            <a:r>
              <a:rPr lang="en-GB" dirty="0" smtClean="0"/>
              <a:t>plain </a:t>
            </a:r>
            <a:r>
              <a:rPr lang="en-GB" dirty="0"/>
              <a:t>crazy</a:t>
            </a:r>
          </a:p>
          <a:p>
            <a:pPr lvl="1" rtl="0" hangingPunct="0"/>
            <a:r>
              <a:rPr lang="en-GB" i="1" dirty="0"/>
              <a:t>The moon phases cycles</a:t>
            </a:r>
          </a:p>
          <a:p>
            <a:pPr lvl="1" rtl="0" hangingPunct="0"/>
            <a:r>
              <a:rPr lang="en-GB" i="1" dirty="0"/>
              <a:t>Cooking this plant makes it edible</a:t>
            </a:r>
          </a:p>
          <a:p>
            <a:pPr lvl="1" rtl="0" hangingPunct="0"/>
            <a:r>
              <a:rPr lang="en-GB" i="1" dirty="0"/>
              <a:t>If we sacrifice enough enemies then the harvest will be good</a:t>
            </a:r>
          </a:p>
          <a:p>
            <a:pPr lvl="0"/>
            <a:r>
              <a:rPr lang="en-GB" dirty="0"/>
              <a:t>All is lumped together</a:t>
            </a:r>
          </a:p>
          <a:p>
            <a:pPr lvl="1" rtl="0" hangingPunct="0"/>
            <a:r>
              <a:rPr lang="en-GB" dirty="0"/>
              <a:t>Factual knowledge</a:t>
            </a:r>
          </a:p>
          <a:p>
            <a:pPr lvl="1" rtl="0" hangingPunct="0"/>
            <a:r>
              <a:rPr lang="en-GB" dirty="0"/>
              <a:t>Opinion</a:t>
            </a:r>
          </a:p>
          <a:p>
            <a:pPr lvl="1" rtl="0" hangingPunct="0"/>
            <a:r>
              <a:rPr lang="en-GB" dirty="0"/>
              <a:t>Myths and legends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60079" y="5208840"/>
            <a:ext cx="2239920" cy="235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200000" y="4474800"/>
            <a:ext cx="2142720" cy="22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x-none"/>
              <a:t>Knowledge before science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x-none" sz="28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x-none" sz="24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x-none" sz="2800"/>
              <a:t>First scientists/philosophers</a:t>
            </a:r>
          </a:p>
          <a:p>
            <a:pPr lvl="1" rtl="0" hangingPunct="0"/>
            <a:r>
              <a:rPr lang="x-none"/>
              <a:t>In ancient Greece mostly</a:t>
            </a:r>
          </a:p>
          <a:p>
            <a:pPr lvl="1" rtl="0" hangingPunct="0"/>
            <a:r>
              <a:rPr lang="x-none"/>
              <a:t>Mostly speculators and theorists</a:t>
            </a:r>
          </a:p>
          <a:p>
            <a:pPr lvl="1" rtl="0" hangingPunct="0"/>
            <a:r>
              <a:rPr lang="x-none"/>
              <a:t>Actively fleeing from any practical application of knowledge</a:t>
            </a:r>
          </a:p>
          <a:p>
            <a:pPr lvl="1" rtl="0" hangingPunct="0"/>
            <a:r>
              <a:rPr lang="x-none"/>
              <a:t>Focus on regularity</a:t>
            </a:r>
          </a:p>
          <a:p>
            <a:pPr lvl="2"/>
            <a:r>
              <a:rPr lang="x-none" sz="2000"/>
              <a:t>Physical</a:t>
            </a:r>
          </a:p>
          <a:p>
            <a:pPr lvl="2"/>
            <a:r>
              <a:rPr lang="x-none" sz="2000"/>
              <a:t>Astronomical</a:t>
            </a:r>
          </a:p>
          <a:p>
            <a:pPr lvl="2"/>
            <a:r>
              <a:rPr lang="x-none" sz="2000"/>
              <a:t>Cultural</a:t>
            </a:r>
          </a:p>
          <a:p>
            <a:pPr lvl="2"/>
            <a:r>
              <a:rPr lang="x-none" sz="2000"/>
              <a:t>Social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40000" y="4392000"/>
            <a:ext cx="1800000" cy="30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920000" y="4190039"/>
            <a:ext cx="1882440" cy="3189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x-none"/>
              <a:t>Humans in the spotlight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x-none" sz="28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x-none" sz="24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x-none"/>
              <a:t>Socrates revolutioned philosophy</a:t>
            </a:r>
          </a:p>
          <a:p>
            <a:pPr lvl="1" rtl="0" hangingPunct="0"/>
            <a:r>
              <a:rPr lang="x-none" sz="3200"/>
              <a:t>He also annoyed everyone in doing so...</a:t>
            </a:r>
          </a:p>
          <a:p>
            <a:pPr lvl="1" rtl="0" hangingPunct="0"/>
            <a:r>
              <a:rPr lang="x-none" sz="3200"/>
              <a:t>...and was sentenced to death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68560" y="3903840"/>
            <a:ext cx="5815440" cy="347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nl-NL" dirty="0" smtClean="0"/>
              <a:t>Socrates: focusing on </a:t>
            </a:r>
            <a:r>
              <a:rPr lang="nl-NL" i="1" dirty="0" smtClean="0"/>
              <a:t>people</a:t>
            </a:r>
            <a:endParaRPr lang="x-none" i="1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x-none" sz="28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x-none" sz="24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x-none"/>
              <a:t>Older studies were seen as</a:t>
            </a:r>
          </a:p>
          <a:p>
            <a:pPr lvl="1" rtl="0" hangingPunct="0"/>
            <a:r>
              <a:rPr lang="x-none"/>
              <a:t>Pointlessly speculative</a:t>
            </a:r>
          </a:p>
          <a:p>
            <a:pPr lvl="1" rtl="0" hangingPunct="0"/>
            <a:r>
              <a:rPr lang="x-none"/>
              <a:t>Lacking in self-criticism (dogmatic and untested)</a:t>
            </a:r>
          </a:p>
          <a:p>
            <a:pPr lvl="0"/>
            <a:r>
              <a:rPr lang="x-none"/>
              <a:t>He focused attention on</a:t>
            </a:r>
          </a:p>
          <a:p>
            <a:pPr lvl="1" rtl="0" hangingPunct="0"/>
            <a:r>
              <a:rPr lang="x-none"/>
              <a:t>Human nature</a:t>
            </a:r>
          </a:p>
          <a:p>
            <a:pPr lvl="1" rtl="0" hangingPunct="0"/>
            <a:r>
              <a:rPr lang="x-none"/>
              <a:t>Human </a:t>
            </a:r>
            <a:r>
              <a:rPr lang="nl-NL" dirty="0" smtClean="0"/>
              <a:t>intelligence</a:t>
            </a:r>
            <a:endParaRPr lang="x-none"/>
          </a:p>
          <a:p>
            <a:pPr lvl="1" rtl="0" hangingPunct="0"/>
            <a:r>
              <a:rPr lang="x-none" b="1" i="1" smtClean="0"/>
              <a:t>Human relationship with reality</a:t>
            </a:r>
            <a:endParaRPr lang="nl-NL" b="1" i="1" dirty="0" smtClean="0"/>
          </a:p>
          <a:p>
            <a:r>
              <a:rPr lang="nl-NL" dirty="0" smtClean="0"/>
              <a:t>He posed the essential question</a:t>
            </a:r>
          </a:p>
          <a:p>
            <a:pPr lvl="1"/>
            <a:r>
              <a:rPr lang="nl-NL" i="1" dirty="0" smtClean="0"/>
              <a:t>Why do we confuse truth and falsity?</a:t>
            </a:r>
            <a:endParaRPr lang="x-none" i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x-none"/>
              <a:t>The rise of logic and objectivity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x-none" sz="28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x-none" sz="24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en-GB" sz="2400" dirty="0"/>
              <a:t>Plato argued that there is an objective </a:t>
            </a:r>
            <a:r>
              <a:rPr lang="en-GB" sz="2400" dirty="0" smtClean="0"/>
              <a:t>reality</a:t>
            </a:r>
          </a:p>
          <a:p>
            <a:pPr lvl="1"/>
            <a:r>
              <a:rPr lang="en-GB" sz="1800" dirty="0" smtClean="0"/>
              <a:t>“Ideas”, </a:t>
            </a:r>
            <a:r>
              <a:rPr lang="en-GB" sz="1800" dirty="0"/>
              <a:t>the shape of </a:t>
            </a:r>
            <a:r>
              <a:rPr lang="en-GB" sz="1800" dirty="0" smtClean="0"/>
              <a:t>things</a:t>
            </a:r>
          </a:p>
          <a:p>
            <a:pPr lvl="1"/>
            <a:r>
              <a:rPr lang="en-GB" sz="1800" dirty="0" smtClean="0"/>
              <a:t>Observations </a:t>
            </a:r>
            <a:r>
              <a:rPr lang="en-GB" sz="1800" dirty="0"/>
              <a:t>are warped, </a:t>
            </a:r>
            <a:r>
              <a:rPr lang="en-GB" sz="1800" dirty="0" smtClean="0"/>
              <a:t>but underlying (ideal) reality </a:t>
            </a:r>
            <a:r>
              <a:rPr lang="en-GB" sz="1800" dirty="0"/>
              <a:t>is the same</a:t>
            </a:r>
          </a:p>
          <a:p>
            <a:pPr lvl="0"/>
            <a:r>
              <a:rPr lang="en-GB" sz="2400" dirty="0"/>
              <a:t>Aristotle argued the </a:t>
            </a:r>
            <a:r>
              <a:rPr lang="en-GB" sz="2400" dirty="0" smtClean="0"/>
              <a:t>same</a:t>
            </a:r>
          </a:p>
          <a:p>
            <a:pPr lvl="1"/>
            <a:r>
              <a:rPr lang="en-GB" sz="1800" dirty="0" smtClean="0"/>
              <a:t>Objects </a:t>
            </a:r>
            <a:r>
              <a:rPr lang="en-GB" sz="1800" dirty="0"/>
              <a:t>have </a:t>
            </a:r>
            <a:r>
              <a:rPr lang="en-GB" sz="1800" dirty="0" smtClean="0"/>
              <a:t>“form”, </a:t>
            </a:r>
            <a:r>
              <a:rPr lang="en-GB" sz="1800" dirty="0"/>
              <a:t>which is </a:t>
            </a:r>
            <a:r>
              <a:rPr lang="en-GB" sz="1800" dirty="0" smtClean="0"/>
              <a:t>absolute</a:t>
            </a:r>
          </a:p>
          <a:p>
            <a:pPr lvl="1"/>
            <a:r>
              <a:rPr lang="en-GB" sz="1800" dirty="0" smtClean="0"/>
              <a:t>Objects </a:t>
            </a:r>
            <a:r>
              <a:rPr lang="en-GB" sz="1800" dirty="0"/>
              <a:t>have </a:t>
            </a:r>
            <a:r>
              <a:rPr lang="en-GB" sz="1800" dirty="0" smtClean="0"/>
              <a:t>“matter”, </a:t>
            </a:r>
            <a:r>
              <a:rPr lang="en-GB" sz="1800" dirty="0"/>
              <a:t>which is perceived and uncertain</a:t>
            </a:r>
          </a:p>
          <a:p>
            <a:pPr lvl="0"/>
            <a:r>
              <a:rPr lang="en-GB" sz="2400" dirty="0"/>
              <a:t>Aristotle also </a:t>
            </a:r>
            <a:r>
              <a:rPr lang="en-GB" sz="2400" dirty="0" smtClean="0"/>
              <a:t>established </a:t>
            </a:r>
            <a:r>
              <a:rPr lang="en-GB" sz="2400" i="1" dirty="0"/>
              <a:t>logic</a:t>
            </a:r>
            <a:r>
              <a:rPr lang="en-GB" sz="2400" dirty="0"/>
              <a:t> as the foundation of knowledge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20000" y="5238360"/>
            <a:ext cx="3929760" cy="196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980000" y="5132520"/>
            <a:ext cx="1994400" cy="224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x-none"/>
              <a:t>Practical applications?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x-none" sz="32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x-none" sz="28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x-none" sz="24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x-none" sz="2000" b="0" i="0" u="none" strike="noStrike" kern="120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x-none"/>
              <a:t>Still frowned upon...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80000" y="3869639"/>
            <a:ext cx="2752200" cy="2790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891</Words>
  <Application>Microsoft Office PowerPoint</Application>
  <PresentationFormat>Custom</PresentationFormat>
  <Paragraphs>188</Paragraphs>
  <Slides>31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Default</vt:lpstr>
      <vt:lpstr>PowerPoint Presentation</vt:lpstr>
      <vt:lpstr>Agenda</vt:lpstr>
      <vt:lpstr>PowerPoint Presentation</vt:lpstr>
      <vt:lpstr>Knowledge before science</vt:lpstr>
      <vt:lpstr>Knowledge before science</vt:lpstr>
      <vt:lpstr>Humans in the spotlight</vt:lpstr>
      <vt:lpstr>Socrates: focusing on people</vt:lpstr>
      <vt:lpstr>The rise of logic and objectivity</vt:lpstr>
      <vt:lpstr>Practical applications?</vt:lpstr>
      <vt:lpstr>Darkness and the middle ages</vt:lpstr>
      <vt:lpstr>Middle ages</vt:lpstr>
      <vt:lpstr>The rebirth</vt:lpstr>
      <vt:lpstr>Empiricism and phenomenology</vt:lpstr>
      <vt:lpstr>Empiricism</vt:lpstr>
      <vt:lpstr>Empiricism</vt:lpstr>
      <vt:lpstr>Scientific method</vt:lpstr>
      <vt:lpstr>Scientific method</vt:lpstr>
      <vt:lpstr>PowerPoint Presentation</vt:lpstr>
      <vt:lpstr>Scientific assumptions</vt:lpstr>
      <vt:lpstr>Empiricism</vt:lpstr>
      <vt:lpstr>Scientific method</vt:lpstr>
      <vt:lpstr>Scientific method</vt:lpstr>
      <vt:lpstr>Scientific method</vt:lpstr>
      <vt:lpstr>Scientific method</vt:lpstr>
      <vt:lpstr>Scientific method</vt:lpstr>
      <vt:lpstr>Scientific method</vt:lpstr>
      <vt:lpstr>PowerPoint Presentation</vt:lpstr>
      <vt:lpstr>Writing with rigor</vt:lpstr>
      <vt:lpstr>Working with rigor</vt:lpstr>
      <vt:lpstr>Assignments for next week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Giuseppe Maggiore</dc:creator>
  <cp:lastModifiedBy>Giuseppe Maggiore</cp:lastModifiedBy>
  <cp:revision>71</cp:revision>
  <dcterms:created xsi:type="dcterms:W3CDTF">2009-04-16T11:32:32Z</dcterms:created>
  <dcterms:modified xsi:type="dcterms:W3CDTF">2013-11-12T07:54:50Z</dcterms:modified>
</cp:coreProperties>
</file>